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2" r:id="rId3"/>
    <p:sldId id="275" r:id="rId4"/>
    <p:sldId id="280" r:id="rId5"/>
    <p:sldId id="276" r:id="rId6"/>
    <p:sldId id="283" r:id="rId7"/>
    <p:sldId id="260" r:id="rId8"/>
    <p:sldId id="284" r:id="rId9"/>
    <p:sldId id="261" r:id="rId10"/>
    <p:sldId id="263" r:id="rId11"/>
    <p:sldId id="264" r:id="rId12"/>
    <p:sldId id="265" r:id="rId13"/>
    <p:sldId id="266" r:id="rId14"/>
    <p:sldId id="268" r:id="rId15"/>
    <p:sldId id="281" r:id="rId16"/>
    <p:sldId id="269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0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2DAFB-2B0D-4F9A-8930-F967FBC5ACD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8BA8-A0C8-425F-8E79-CADBF6B8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8BA8-A0C8-425F-8E79-CADBF6B85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</p:grpSp>
      <p:sp>
        <p:nvSpPr>
          <p:cNvPr id="298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8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fld id="{BF06996E-4455-4D6B-8B21-C01C86182A3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F65D3CB7-39E3-4EC2-A07E-5CD2BD900F6E}" type="slidenum">
              <a:rPr lang="en-US" smtClean="0"/>
              <a:t>‹#›</a:t>
            </a:fld>
            <a:endParaRPr lang="en-US"/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295401"/>
            <a:ext cx="7772400" cy="2362199"/>
          </a:xfrm>
        </p:spPr>
        <p:txBody>
          <a:bodyPr/>
          <a:lstStyle/>
          <a:p>
            <a:r>
              <a:rPr lang="en-US" sz="4400" dirty="0" smtClean="0"/>
              <a:t>What, if Anything, Can the U.S. do to Help Bring About </a:t>
            </a:r>
            <a:r>
              <a:rPr lang="en-US" sz="4400" dirty="0" smtClean="0"/>
              <a:t>Peace in Iraq &amp; Syria?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4343400"/>
            <a:ext cx="7848600" cy="1295400"/>
          </a:xfrm>
        </p:spPr>
        <p:txBody>
          <a:bodyPr/>
          <a:lstStyle/>
          <a:p>
            <a:r>
              <a:rPr lang="en-US" dirty="0" smtClean="0"/>
              <a:t>Barbara F. Walter</a:t>
            </a:r>
          </a:p>
          <a:p>
            <a:r>
              <a:rPr lang="en-US" dirty="0" smtClean="0"/>
              <a:t>GPS / UCSD</a:t>
            </a:r>
            <a:endParaRPr lang="en-US" dirty="0" smtClean="0"/>
          </a:p>
          <a:p>
            <a:endParaRPr lang="en-US" sz="24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3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533400"/>
            <a:ext cx="8540750" cy="838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838200"/>
            <a:ext cx="8689975" cy="526097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So what does this research tell us about the Middle East?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The U.S. has a much bigger problem than ISIS.  </a:t>
            </a:r>
            <a:r>
              <a:rPr lang="en-US" sz="1800" dirty="0" smtClean="0">
                <a:solidFill>
                  <a:srgbClr val="92D050"/>
                </a:solidFill>
              </a:rPr>
              <a:t>(In fact, ISIS is just a symptom of that larger problem.)</a:t>
            </a:r>
          </a:p>
          <a:p>
            <a:pPr marL="514350" indent="-514350">
              <a:buNone/>
            </a:pPr>
            <a:endParaRPr lang="en-US" sz="1800" dirty="0" smtClean="0">
              <a:solidFill>
                <a:srgbClr val="92D050"/>
              </a:solidFill>
            </a:endParaRPr>
          </a:p>
          <a:p>
            <a:pPr marL="514350" indent="-514350">
              <a:buNone/>
            </a:pPr>
            <a:endParaRPr lang="en-US" sz="1800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longer the civil wars continue, the more likely they are to spread.  </a:t>
            </a:r>
          </a:p>
          <a:p>
            <a:pPr marL="914400" lvl="1" indent="-514350"/>
            <a:r>
              <a:rPr lang="en-US" sz="1600" dirty="0" smtClean="0">
                <a:solidFill>
                  <a:srgbClr val="92D050"/>
                </a:solidFill>
              </a:rPr>
              <a:t>Egypt</a:t>
            </a:r>
            <a:r>
              <a:rPr lang="en-US" sz="1600" dirty="0" smtClean="0">
                <a:solidFill>
                  <a:srgbClr val="92D050"/>
                </a:solidFill>
              </a:rPr>
              <a:t>, Jordan, Lebanon, </a:t>
            </a:r>
            <a:r>
              <a:rPr lang="en-US" sz="1600" dirty="0" smtClean="0">
                <a:solidFill>
                  <a:srgbClr val="92D050"/>
                </a:solidFill>
              </a:rPr>
              <a:t>Iran </a:t>
            </a:r>
            <a:r>
              <a:rPr lang="en-US" sz="1600" dirty="0" smtClean="0">
                <a:solidFill>
                  <a:srgbClr val="92D050"/>
                </a:solidFill>
              </a:rPr>
              <a:t>and Saudi Arabia could all be destabilized.</a:t>
            </a:r>
          </a:p>
          <a:p>
            <a:pPr marL="914400" lvl="1" indent="-514350"/>
            <a:endParaRPr lang="en-US" sz="1600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longer the civil wars continue, the more refugees will be produced.  </a:t>
            </a:r>
          </a:p>
          <a:p>
            <a:pPr marL="914400" lvl="1" indent="-514350"/>
            <a:r>
              <a:rPr lang="en-US" sz="1600" dirty="0" smtClean="0">
                <a:solidFill>
                  <a:srgbClr val="92D050"/>
                </a:solidFill>
              </a:rPr>
              <a:t>This not only creates a deep humanitarian crisis, but is also destabilizing to neighboring countries and Europe.  </a:t>
            </a:r>
          </a:p>
          <a:p>
            <a:pPr marL="914400" lvl="1" indent="-514350"/>
            <a:endParaRPr lang="en-US" sz="1600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Even if we defeat ISIS, the conditions that gave rise to it will continue to exist.  A new group, or ISIS 2.0, will simply </a:t>
            </a:r>
            <a:r>
              <a:rPr lang="en-US" sz="2000" dirty="0" smtClean="0"/>
              <a:t>re-emerge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should the US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600200"/>
            <a:ext cx="8689975" cy="4498975"/>
          </a:xfrm>
        </p:spPr>
        <p:txBody>
          <a:bodyPr/>
          <a:lstStyle/>
          <a:p>
            <a:r>
              <a:rPr lang="en-US" sz="2400" dirty="0" smtClean="0"/>
              <a:t>Some scholars and policymakers </a:t>
            </a:r>
            <a:r>
              <a:rPr lang="en-US" sz="1800" dirty="0" smtClean="0">
                <a:solidFill>
                  <a:srgbClr val="92D050"/>
                </a:solidFill>
              </a:rPr>
              <a:t>(Steve Walt at Harvard’s Kennedy School or Scott McConnell at the American Conservative) </a:t>
            </a:r>
            <a:r>
              <a:rPr lang="en-US" sz="2400" dirty="0" smtClean="0"/>
              <a:t>have advocated that we walk away from the Middle East – “let the region determine its own fate”.  </a:t>
            </a:r>
          </a:p>
          <a:p>
            <a:endParaRPr lang="en-US" dirty="0" smtClean="0"/>
          </a:p>
          <a:p>
            <a:r>
              <a:rPr lang="en-US" sz="2400" dirty="0" smtClean="0"/>
              <a:t>But the longer the civil </a:t>
            </a:r>
            <a:r>
              <a:rPr lang="en-US" sz="2400" dirty="0" smtClean="0"/>
              <a:t>wars </a:t>
            </a:r>
            <a:r>
              <a:rPr lang="en-US" sz="2400" dirty="0" smtClean="0"/>
              <a:t>lasts, the more problems they will create.  And these problems directly affect US interests.</a:t>
            </a:r>
          </a:p>
          <a:p>
            <a:endParaRPr lang="en-US" sz="2400" dirty="0" smtClean="0"/>
          </a:p>
          <a:p>
            <a:r>
              <a:rPr lang="en-US" sz="2400" dirty="0" smtClean="0"/>
              <a:t>So ignoring the current wars would almost certainly mean more war, not less. 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U.S. should be serious about creating the conditions for successful negotiated settlements in the existing civil wars.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possible…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9248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from the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Negotiated settlements are possible but require that all the parties </a:t>
            </a:r>
            <a:r>
              <a:rPr lang="en-US" sz="2800" u="sng" dirty="0" smtClean="0"/>
              <a:t>prefer</a:t>
            </a:r>
            <a:r>
              <a:rPr lang="en-US" sz="2800" dirty="0" smtClean="0"/>
              <a:t> a negotiated settlement to continued war.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This requires:</a:t>
            </a:r>
          </a:p>
          <a:p>
            <a:pPr marL="800100" lvl="2" indent="0">
              <a:buNone/>
            </a:pPr>
            <a:endParaRPr lang="en-US" sz="2000" dirty="0"/>
          </a:p>
          <a:p>
            <a:pPr lvl="2" indent="-342900"/>
            <a:r>
              <a:rPr lang="en-US" sz="2000" dirty="0" smtClean="0"/>
              <a:t>That no side believes it can gain an outright victory </a:t>
            </a:r>
            <a:r>
              <a:rPr lang="en-US" sz="2000" i="1" dirty="0" smtClean="0"/>
              <a:t>at an acceptable cost.  </a:t>
            </a:r>
          </a:p>
          <a:p>
            <a:pPr lvl="2" indent="-342900"/>
            <a:endParaRPr lang="en-US" sz="2000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4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</a:t>
            </a:r>
            <a:r>
              <a:rPr lang="en-US" sz="3200" dirty="0" smtClean="0"/>
              <a:t>istorically, what has been necessary </a:t>
            </a:r>
            <a:r>
              <a:rPr lang="en-US" sz="3200" dirty="0" smtClean="0"/>
              <a:t>for </a:t>
            </a:r>
            <a:r>
              <a:rPr lang="en-US" sz="3200" dirty="0" smtClean="0"/>
              <a:t>successful negotiated </a:t>
            </a:r>
            <a:r>
              <a:rPr lang="en-US" sz="3200" dirty="0" smtClean="0"/>
              <a:t>settlements?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199" cy="44989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 smtClean="0"/>
              <a:t>military impasse. </a:t>
            </a:r>
            <a:r>
              <a:rPr lang="en-US" sz="2000" dirty="0" smtClean="0">
                <a:solidFill>
                  <a:srgbClr val="92D050"/>
                </a:solidFill>
              </a:rPr>
              <a:t>All parties have to believe that continued war will be extremely costly and risky.  </a:t>
            </a:r>
            <a:endParaRPr lang="en-US" sz="2000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 end to unconditional outside support.</a:t>
            </a: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K</a:t>
            </a:r>
            <a:r>
              <a:rPr lang="en-US" sz="2800" dirty="0" smtClean="0"/>
              <a:t>ey </a:t>
            </a:r>
            <a:r>
              <a:rPr lang="en-US" sz="2800" dirty="0" smtClean="0"/>
              <a:t>factions </a:t>
            </a:r>
            <a:r>
              <a:rPr lang="en-US" sz="2800" dirty="0" smtClean="0"/>
              <a:t>given a </a:t>
            </a:r>
            <a:r>
              <a:rPr lang="en-US" sz="2800" dirty="0" smtClean="0"/>
              <a:t>stake in the new gov’t. </a:t>
            </a:r>
            <a:r>
              <a:rPr lang="en-US" sz="2000" dirty="0">
                <a:solidFill>
                  <a:srgbClr val="92D050"/>
                </a:solidFill>
              </a:rPr>
              <a:t>P</a:t>
            </a:r>
            <a:r>
              <a:rPr lang="en-US" sz="2000" dirty="0" smtClean="0">
                <a:solidFill>
                  <a:srgbClr val="92D050"/>
                </a:solidFill>
              </a:rPr>
              <a:t>ower-sharing is </a:t>
            </a:r>
            <a:r>
              <a:rPr lang="en-US" sz="2000" dirty="0" smtClean="0">
                <a:solidFill>
                  <a:srgbClr val="92D050"/>
                </a:solidFill>
              </a:rPr>
              <a:t>given to all parties (including hated elites) </a:t>
            </a:r>
            <a:r>
              <a:rPr lang="en-US" sz="2000" dirty="0" smtClean="0">
                <a:solidFill>
                  <a:srgbClr val="92D050"/>
                </a:solidFill>
              </a:rPr>
              <a:t>and there are </a:t>
            </a:r>
            <a:r>
              <a:rPr lang="en-US" sz="2000" dirty="0" smtClean="0">
                <a:solidFill>
                  <a:srgbClr val="92D050"/>
                </a:solidFill>
              </a:rPr>
              <a:t>clear </a:t>
            </a:r>
            <a:r>
              <a:rPr lang="en-US" sz="2000" dirty="0" smtClean="0">
                <a:solidFill>
                  <a:srgbClr val="92D050"/>
                </a:solidFill>
              </a:rPr>
              <a:t>protections for all groups (including minorities).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self-enforcing </a:t>
            </a:r>
            <a:r>
              <a:rPr lang="en-US" sz="2800" dirty="0" smtClean="0"/>
              <a:t>agreement.  </a:t>
            </a:r>
            <a:endParaRPr lang="en-US" sz="2800" dirty="0" smtClean="0"/>
          </a:p>
          <a:p>
            <a:pPr marL="1771650" lvl="3" indent="-514350"/>
            <a:endParaRPr lang="en-US" sz="1600" dirty="0" smtClean="0">
              <a:solidFill>
                <a:srgbClr val="92D050"/>
              </a:solidFill>
            </a:endParaRPr>
          </a:p>
          <a:p>
            <a:pPr marL="1314450" lvl="2" indent="-514350"/>
            <a:r>
              <a:rPr lang="en-US" sz="1800" dirty="0" smtClean="0">
                <a:solidFill>
                  <a:srgbClr val="92D050"/>
                </a:solidFill>
              </a:rPr>
              <a:t>Territorial autonomy for the main sectarian groups.</a:t>
            </a:r>
          </a:p>
          <a:p>
            <a:pPr marL="1314450" lvl="2" indent="-514350"/>
            <a:r>
              <a:rPr lang="en-US" sz="1800" dirty="0" smtClean="0">
                <a:solidFill>
                  <a:srgbClr val="92D050"/>
                </a:solidFill>
              </a:rPr>
              <a:t>A professional, indigenous military where power is distributed among the different fighting factions.  </a:t>
            </a:r>
            <a:endParaRPr lang="en-US" sz="1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possible in Iraq &amp; Syria?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</a:t>
            </a:r>
          </a:p>
          <a:p>
            <a:endParaRPr lang="en-US" dirty="0" smtClean="0"/>
          </a:p>
          <a:p>
            <a:r>
              <a:rPr lang="en-US" sz="2400" dirty="0" smtClean="0"/>
              <a:t>As the civil wars drag on, the main financers (Russi</a:t>
            </a:r>
            <a:r>
              <a:rPr lang="en-US" sz="2400" dirty="0" smtClean="0"/>
              <a:t>a, Iran</a:t>
            </a:r>
            <a:r>
              <a:rPr lang="en-US" sz="2400" dirty="0" smtClean="0"/>
              <a:t> &amp; Saudi Arabia) will realize that there’s no easy military solution, and a negotiated settlement will look more attractive to them.   </a:t>
            </a:r>
          </a:p>
          <a:p>
            <a:endParaRPr lang="en-US" sz="2400" dirty="0" smtClean="0"/>
          </a:p>
          <a:p>
            <a:r>
              <a:rPr lang="en-US" sz="2400" dirty="0" smtClean="0"/>
              <a:t>Most combatants, in most civil wars eventually agree to negotiate.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This is where the US comes in.  The US can:</a:t>
            </a:r>
          </a:p>
          <a:p>
            <a:pPr lvl="1"/>
            <a:endParaRPr lang="en-US" dirty="0" smtClean="0"/>
          </a:p>
          <a:p>
            <a:pPr lvl="1"/>
            <a:r>
              <a:rPr lang="en-US" sz="2400" dirty="0" smtClean="0"/>
              <a:t>Help craft a deal.  What will that take?  </a:t>
            </a:r>
            <a:endParaRPr lang="en-US" sz="2400" dirty="0" smtClean="0"/>
          </a:p>
          <a:p>
            <a:pPr lvl="2"/>
            <a:r>
              <a:rPr lang="en-US" sz="1800" dirty="0" smtClean="0"/>
              <a:t>Convince Russia (and Assad) they cannot win.  Give more military support to the opposition.  </a:t>
            </a:r>
          </a:p>
          <a:p>
            <a:pPr lvl="2"/>
            <a:r>
              <a:rPr lang="en-US" sz="1800" dirty="0" smtClean="0"/>
              <a:t>In the absence of military support, then there’s a deal to be made with Russia over Ukrainian sanctions.</a:t>
            </a:r>
            <a:endParaRPr lang="en-US" sz="1800" dirty="0" smtClean="0"/>
          </a:p>
          <a:p>
            <a:pPr lvl="2"/>
            <a:r>
              <a:rPr lang="en-US" sz="1800" dirty="0" smtClean="0"/>
              <a:t>Put pressure on </a:t>
            </a:r>
            <a:r>
              <a:rPr lang="en-US" sz="1800" dirty="0" smtClean="0"/>
              <a:t>SA and the Persian Gulf States to stop financing ISIS.    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Insist that any negotiated settlement include real power-sharing that can be enforced over time, or real territorial autonomy.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400" dirty="0" smtClean="0"/>
              <a:t>Consider supporting a peacekeeping force.  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Focusing on defeating ISIS </a:t>
            </a:r>
            <a:r>
              <a:rPr lang="en-US" sz="2400" dirty="0" smtClean="0"/>
              <a:t>will </a:t>
            </a:r>
            <a:r>
              <a:rPr lang="en-US" sz="2400" dirty="0" smtClean="0"/>
              <a:t>not solve the larger problems that gave rise </a:t>
            </a:r>
            <a:r>
              <a:rPr lang="en-US" sz="2400" smtClean="0"/>
              <a:t>to </a:t>
            </a:r>
            <a:r>
              <a:rPr lang="en-US" sz="2400" smtClean="0"/>
              <a:t>it</a:t>
            </a:r>
            <a:r>
              <a:rPr lang="en-US" sz="2400" smtClean="0"/>
              <a:t>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the US </a:t>
            </a:r>
            <a:r>
              <a:rPr lang="en-US" sz="1800" dirty="0" smtClean="0">
                <a:solidFill>
                  <a:srgbClr val="92D050"/>
                </a:solidFill>
              </a:rPr>
              <a:t>(and the int’l community) </a:t>
            </a:r>
            <a:r>
              <a:rPr lang="en-US" sz="2400" dirty="0" smtClean="0"/>
              <a:t>refuse to deal with the civil wars raging in the region, </a:t>
            </a:r>
            <a:r>
              <a:rPr lang="en-US" sz="2400" dirty="0" smtClean="0"/>
              <a:t>these wars </a:t>
            </a:r>
            <a:r>
              <a:rPr lang="en-US" sz="2400" dirty="0" smtClean="0"/>
              <a:t>will continue and spread, undercutting whatever other strategy we are pursuing.</a:t>
            </a:r>
          </a:p>
          <a:p>
            <a:endParaRPr lang="en-US" sz="2400" dirty="0" smtClean="0"/>
          </a:p>
          <a:p>
            <a:r>
              <a:rPr lang="en-US" sz="2400" dirty="0" smtClean="0"/>
              <a:t>Any Middle East strategy </a:t>
            </a:r>
            <a:r>
              <a:rPr lang="en-US" sz="2400" dirty="0" smtClean="0"/>
              <a:t>that wants to reduce terrorism has </a:t>
            </a:r>
            <a:r>
              <a:rPr lang="en-US" sz="2400" dirty="0" smtClean="0"/>
              <a:t>to have ending the civil wars as its main focus, not </a:t>
            </a:r>
            <a:r>
              <a:rPr lang="en-US" sz="2400" dirty="0" smtClean="0"/>
              <a:t>ISIS or </a:t>
            </a:r>
            <a:r>
              <a:rPr lang="en-US" sz="2400" dirty="0" smtClean="0"/>
              <a:t>any other issue. 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Articles: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“Escaping the Civil War Trap in the Middle East.”  </a:t>
            </a:r>
            <a:r>
              <a:rPr lang="en-US" sz="2800" i="1" dirty="0" smtClean="0"/>
              <a:t>The Washington Quarterly</a:t>
            </a:r>
            <a:r>
              <a:rPr lang="en-US" dirty="0" smtClean="0"/>
              <a:t>, </a:t>
            </a:r>
            <a:r>
              <a:rPr lang="en-US" sz="2000" dirty="0" smtClean="0"/>
              <a:t>Summer 2015.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“Why Obama’s Middle East Policy is Failing”  </a:t>
            </a:r>
            <a:r>
              <a:rPr lang="en-US" i="1" dirty="0" smtClean="0"/>
              <a:t>The Wall Street Journal</a:t>
            </a:r>
            <a:r>
              <a:rPr lang="en-US" dirty="0" smtClean="0"/>
              <a:t>, </a:t>
            </a:r>
            <a:r>
              <a:rPr lang="en-US" sz="2000" dirty="0" smtClean="0"/>
              <a:t>February 2016.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48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7801" y="1345765"/>
            <a:ext cx="6491614" cy="330217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432" y="5002583"/>
            <a:ext cx="8540750" cy="857250"/>
          </a:xfrm>
        </p:spPr>
        <p:txBody>
          <a:bodyPr/>
          <a:lstStyle/>
          <a:p>
            <a:r>
              <a:rPr lang="en-US" sz="3000" dirty="0"/>
              <a:t>“What aren’t we thinking about that we </a:t>
            </a:r>
            <a:br>
              <a:rPr lang="en-US" sz="3000" dirty="0"/>
            </a:br>
            <a:r>
              <a:rPr lang="en-US" sz="3000" dirty="0"/>
              <a:t>should be thinking about?”</a:t>
            </a:r>
          </a:p>
        </p:txBody>
      </p:sp>
    </p:spTree>
    <p:extLst>
      <p:ext uri="{BB962C8B-B14F-4D97-AF65-F5344CB8AC3E}">
        <p14:creationId xmlns:p14="http://schemas.microsoft.com/office/powerpoint/2010/main" val="28390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Answer: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452" y="1917425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Think More about </a:t>
            </a:r>
          </a:p>
          <a:p>
            <a:pPr algn="ctr"/>
            <a:r>
              <a:rPr lang="en-US" dirty="0" smtClean="0"/>
              <a:t>Civil Wars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  Less about ISIS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7181" y="3048000"/>
            <a:ext cx="4340225" cy="3276600"/>
          </a:xfrm>
          <a:prstGeom prst="rect">
            <a:avLst/>
          </a:prstGeom>
        </p:spPr>
      </p:pic>
      <p:pic>
        <p:nvPicPr>
          <p:cNvPr id="1026" name="Picture 2" descr="Image result for photo of is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2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current policy the US is following in the Middle East right now -</a:t>
            </a:r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2400" dirty="0" smtClean="0"/>
              <a:t>the one where we are focused almost entirely </a:t>
            </a:r>
          </a:p>
          <a:p>
            <a:pPr algn="ctr">
              <a:buNone/>
            </a:pPr>
            <a:r>
              <a:rPr lang="en-US" sz="2400" dirty="0" smtClean="0"/>
              <a:t>on defeating </a:t>
            </a:r>
            <a:r>
              <a:rPr lang="en-US" sz="2400" dirty="0" smtClean="0"/>
              <a:t>ISIS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	- is doomed to fail.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Because we’re not focused on eliminating the conditions that allow ISIS to thrive.</a:t>
            </a:r>
          </a:p>
          <a:p>
            <a:endParaRPr lang="en-US" dirty="0"/>
          </a:p>
          <a:p>
            <a:pPr lvl="1"/>
            <a:r>
              <a:rPr lang="en-US" dirty="0" smtClean="0"/>
              <a:t>The instability and chaos created by civil wars.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1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304800"/>
            <a:ext cx="8842376" cy="57943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dirty="0" smtClean="0"/>
              <a:t>the last 20 years, there’s been an enormous amount of research done on civil wars.  </a:t>
            </a:r>
          </a:p>
          <a:p>
            <a:endParaRPr lang="en-US" dirty="0" smtClean="0"/>
          </a:p>
          <a:p>
            <a:r>
              <a:rPr lang="en-US" dirty="0" smtClean="0"/>
              <a:t>We now know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2"/>
            <a:r>
              <a:rPr lang="en-US" sz="2000" dirty="0" smtClean="0"/>
              <a:t> what makes states more likely to experience civil wars,</a:t>
            </a:r>
          </a:p>
          <a:p>
            <a:pPr lvl="2"/>
            <a:r>
              <a:rPr lang="en-US" sz="2000" dirty="0" smtClean="0"/>
              <a:t> what causes civil wars to last as long as they do,</a:t>
            </a:r>
          </a:p>
          <a:p>
            <a:pPr lvl="2"/>
            <a:r>
              <a:rPr lang="en-US" sz="2000" dirty="0" smtClean="0"/>
              <a:t> what’s needed to end them in negotiated settlements.  </a:t>
            </a:r>
          </a:p>
          <a:p>
            <a:pPr lvl="2"/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also know </a:t>
            </a:r>
            <a:r>
              <a:rPr lang="en-US" sz="2400" dirty="0" smtClean="0"/>
              <a:t>that civil wars </a:t>
            </a:r>
            <a:r>
              <a:rPr lang="en-US" sz="2400" dirty="0"/>
              <a:t>create lots of </a:t>
            </a:r>
            <a:r>
              <a:rPr lang="en-US" sz="2400" dirty="0" smtClean="0"/>
              <a:t>“negative externalities”:</a:t>
            </a:r>
          </a:p>
          <a:p>
            <a:endParaRPr lang="en-US" sz="2400" dirty="0"/>
          </a:p>
          <a:p>
            <a:pPr lvl="3"/>
            <a:r>
              <a:rPr lang="en-US" sz="1800" dirty="0"/>
              <a:t>Reduce economic growth.</a:t>
            </a:r>
          </a:p>
          <a:p>
            <a:pPr lvl="3"/>
            <a:r>
              <a:rPr lang="en-US" sz="1800" dirty="0"/>
              <a:t>Make weak states weaker.</a:t>
            </a:r>
          </a:p>
          <a:p>
            <a:pPr lvl="3"/>
            <a:r>
              <a:rPr lang="en-US" sz="1800" dirty="0"/>
              <a:t>Create large-scale humanitarian crises – refugees etc.</a:t>
            </a:r>
          </a:p>
          <a:p>
            <a:pPr lvl="3"/>
            <a:r>
              <a:rPr lang="en-US" sz="1800" dirty="0"/>
              <a:t>The contagion effect.</a:t>
            </a:r>
          </a:p>
          <a:p>
            <a:pPr lvl="3"/>
            <a:r>
              <a:rPr lang="en-US" sz="1800" dirty="0"/>
              <a:t>High recidivism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terms of extremism:</a:t>
            </a:r>
          </a:p>
          <a:p>
            <a:endParaRPr lang="en-US" sz="2800" dirty="0" smtClean="0"/>
          </a:p>
          <a:p>
            <a:r>
              <a:rPr lang="en-US" sz="2800" dirty="0" smtClean="0"/>
              <a:t>We know that civil wars make it easy for extremist groups to organize, operate and spread.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Al </a:t>
            </a:r>
            <a:r>
              <a:rPr lang="en-US" sz="1800" dirty="0" smtClean="0"/>
              <a:t>Qaeda couldn’t make a dent in Saudi Arabia or Egypt until it fled to Afghanistan where it thrived in that civil war. 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It then set up franchises wherever civil wars existed. 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Now, the main terrorist threats from al Qaeda are located entirely in states with civil wars:  Syria, Iraq, Afghanistan, Pakistan, Yemen, Libya, Somalia and Mali. 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same is true with ISIS.  ISIS’s predecessor – Al Qaeda Iraq – was basically eliminated in Iraq by 2011 until the civil war in neighboring Syria gave </a:t>
            </a:r>
            <a:r>
              <a:rPr lang="en-US" sz="1800" dirty="0" smtClean="0"/>
              <a:t>it </a:t>
            </a:r>
            <a:r>
              <a:rPr lang="en-US" sz="1800" dirty="0" smtClean="0"/>
              <a:t>a new safe haven.  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1347</TotalTime>
  <Words>957</Words>
  <Application>Microsoft Office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Theme1</vt:lpstr>
      <vt:lpstr>What, if Anything, Can the U.S. do to Help Bring About Peace in Iraq &amp; Syria?</vt:lpstr>
      <vt:lpstr>Background Articles:  </vt:lpstr>
      <vt:lpstr>“What aren’t we thinking about that we  should be thinking about?”</vt:lpstr>
      <vt:lpstr>My Answer:</vt:lpstr>
      <vt:lpstr>Why?</vt:lpstr>
      <vt:lpstr>Why?</vt:lpstr>
      <vt:lpstr>PowerPoint Presentation</vt:lpstr>
      <vt:lpstr>PowerPoint Presentation</vt:lpstr>
      <vt:lpstr>PowerPoint Presentation</vt:lpstr>
      <vt:lpstr> </vt:lpstr>
      <vt:lpstr>PowerPoint Presentation</vt:lpstr>
      <vt:lpstr>So what should the US do?</vt:lpstr>
      <vt:lpstr>Instead…</vt:lpstr>
      <vt:lpstr>PowerPoint Presentation</vt:lpstr>
      <vt:lpstr>What we learned from the data:</vt:lpstr>
      <vt:lpstr>Historically, what has been necessary for successful negotiated settlements?</vt:lpstr>
      <vt:lpstr>Is this possible in Iraq &amp; Syria?</vt:lpstr>
      <vt:lpstr>PowerPoint Presentation</vt:lpstr>
      <vt:lpstr>Bottom line: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Biggest Threat to the  Middle East Isn’t ISIL.   It’s Civil Wars.</dc:title>
  <dc:creator>bfwalter</dc:creator>
  <cp:lastModifiedBy>Barbara Walter</cp:lastModifiedBy>
  <cp:revision>17</cp:revision>
  <dcterms:created xsi:type="dcterms:W3CDTF">2016-01-12T17:48:45Z</dcterms:created>
  <dcterms:modified xsi:type="dcterms:W3CDTF">2016-10-11T16:44:46Z</dcterms:modified>
</cp:coreProperties>
</file>